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notesMaster" Target="notesMasters/notesMaster1.xml" /><Relationship Id="rId163" Type="http://schemas.openxmlformats.org/officeDocument/2006/relationships/viewProps" Target="viewProps.xml" /><Relationship Id="rId16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5" Type="http://schemas.openxmlformats.org/officeDocument/2006/relationships/tableStyles" Target="tableStyles.xml" /><Relationship Id="rId16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09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10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11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03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rPr/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Ursprüngliche Anwendung</a:t>
            </a:r>
            <a:r>
              <a:rPr/>
              <a:t>: Gosset brauchte eine Methode, um die Qualität von Brauerei-Rohstoffen mit kleinen Stichproben zu testen.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Evolution</a:t>
            </a:r>
            <a:r>
              <a:rPr/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100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rPr/>
              <a:t>: Wann Mann-Whitney-U oder Wilcoxon-Test als Alternative sinnvoll sind (bei Verletzung der Normalverteilungsannahme).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ANOVA</a:t>
            </a:r>
            <a:r>
              <a:rPr/>
              <a:t>: Bei mehr als zwei zu vergleichenden Gruppen als Erweiterung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Robuste Verfahren</a:t>
            </a:r>
            <a:r>
              <a:rPr/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109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rPr/>
              <a:t>: Konkrete Codebeispiele für verschiedene Statistikprogramme.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Ausgabeinterpretation</a:t>
            </a:r>
            <a:r>
              <a:rPr/>
              <a:t>: Wie man die typische Ausgabe statistischer Software richtig liest und interpretiert.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Grafische Darstellung</a:t>
            </a:r>
            <a:r>
              <a:rPr/>
              <a:t>: Sinnvolle Visualisierungen für t-Test-Ergebnisse (Boxplots, Mittelwerte mit Konfidenzintervallen).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Reproduzierbarkeit sicherstellen</a:t>
            </a:r>
            <a:r>
              <a:rPr/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110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rPr/>
              <a:t>: Die aktuelle Diskussion um die Überbetonung der Signifikanz und p-Hacking.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Bayes’sche Alternativen</a:t>
            </a:r>
            <a:r>
              <a:rPr/>
              <a:t>: Kurze Einführung in Bayes-Faktoren als Alternative zu p-Werten.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Replikationskrise</a:t>
            </a:r>
            <a:r>
              <a:rPr/>
              <a:t>: Wie mangelnde statistische Power und Publikationsbias zu nicht-replizierbaren Befunden führen können.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Power-Analysen</a:t>
            </a:r>
            <a:r>
              <a:rPr/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111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112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rPr/>
              <a:t>: Eine kontinuierliche Wahrscheinlichkeitsverteilung, die der Normalverteilung ähnelt, aber breitere “Schwänze” hat, was sie für kleine Stichproben geeigneter macht.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Freiheitsgrade</a:t>
            </a:r>
            <a:r>
              <a:rPr/>
              <a:t>: Bestimmen die Form der t-Verteilung. Bei großen Freiheitsgraden nähert sich die t-Verteilung der Normalverteilung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Unterschied zur Normalverteilung</a:t>
            </a:r>
            <a:r>
              <a:rPr/>
              <a:t>: Die t-Verteilung berücksichtigt die zusätzliche Unsicherheit, die durch die Schätzung der Populationsvarianz aus einer kleinen Stichprobe entsteht.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Zentraler Grenzwertsatz</a:t>
            </a:r>
            <a:r>
              <a:rPr/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101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 Vergleicht den Mittelwert einer Stichprobe mit einem bekannten oder hypothetischen Wert.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Zweistichproben-t-Test (unabhängig)</a:t>
            </a:r>
            <a:r>
              <a:rPr/>
              <a:t>: Vergleicht die Mittelwerte zweier unabhängiger Gruppen.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Gepaarter t-Test (abhängig)</a:t>
            </a:r>
            <a:r>
              <a:rPr/>
              <a:t>: Vergleicht Mittelwerte von zwei verbundenen Messungen (z.B. vorher-nachher).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Welch-Test</a:t>
            </a:r>
            <a:r>
              <a:rPr/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102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Die Daten sollten annähernd normalverteilt sein. Bei großen Stichproben (n &gt; 30) ist der Test robust gegenüber Verletzungen dieser Annahme.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Varianzhomogenität</a:t>
            </a:r>
            <a:r>
              <a:rPr/>
              <a:t>: Bei unabhängigem t-Test sollten beide Gruppen ähnliche Varianzen aufweisen, sonst sollte der Welch-Test verwendet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Unabhängigkeit der Beobachtungen</a:t>
            </a:r>
            <a:r>
              <a:rPr/>
              <a:t>: Die Daten sollten nicht durch Messwiederholungen oder Clustering beeinflusst sein (außer beim gepaarten t-Test).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Skalenniveau der Daten</a:t>
            </a:r>
            <a:r>
              <a:rPr/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103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Typischerweise, dass kein Unterschied zwischen den Gruppen besteht oder der Stichprobenmittelwert dem Populationsmittelwert entspricht.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Alternativhypothese (H₁)</a:t>
            </a:r>
            <a:r>
              <a:rPr/>
              <a:t>: Die Gegenposition zur Nullhypothese, z.B. dass ein Unterschied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Gerichtete vs. ungerichtete Hypothesen</a:t>
            </a:r>
            <a:r>
              <a:rPr/>
              <a:t>: Ungerichtete testen auf generelle Unterschiede (≠), gerichtete auf spezifische Richtungen (&lt; oder &gt;).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Fehler 1. und 2. Art</a:t>
            </a:r>
            <a:r>
              <a:rPr/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104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rPr/>
              <a:t>: Zeige die relevanten Formeln für die Berechnung der t-Statistik je nach Art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Berechnung der Teststatistik</a:t>
            </a:r>
            <a:r>
              <a:rPr/>
              <a:t>: Erklärung, wie Mittelwertdifferenz, Standardfehler und Freiheitsgrade zur t-Statistik kombiniert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Kritische Werte bestimmen</a:t>
            </a:r>
            <a:r>
              <a:rPr/>
              <a:t>: Wie man anhand von t-Tabellen oder Software die kritischen Grenzen für die Entscheidung findet.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p-Wert-Berechnung</a:t>
            </a:r>
            <a:r>
              <a:rPr/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105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Mittelwertdifferenz, übliche Interpretation: 0.2 = klein, 0.5 = mittel, 0.8 = groß.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Hedges’ g</a:t>
            </a:r>
            <a:r>
              <a:rPr/>
              <a:t>: Korrektur von Cohen’s d für kleine Stichproben.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Glass’ Δ</a:t>
            </a:r>
            <a:r>
              <a:rPr/>
              <a:t>: Verwendet nur die Standardabweichung der Kontrollgruppe, nützlich bei ungleichen Varianzen.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Interpretation von Effektgrößen</a:t>
            </a:r>
            <a:r>
              <a:rPr/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106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rPr/>
              <a:t>: Ein statistisch signifikantes Ergebnis bedeutet nicht automatisch, dass es praktisch relevant ist.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Konfidenzintervalle</a:t>
            </a:r>
            <a:r>
              <a:rPr/>
              <a:t>: Geben zusätzlich zur Entscheidung “signifikant/nicht signifikant” einen Bereich für die wahre Effektgröße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Typische Fehlinterpretationen</a:t>
            </a:r>
            <a:r>
              <a:rPr/>
              <a:t>: p &lt; 0.05 bedeutet nicht, dass die Wahrscheinlichkeit der Nullhypothese &lt; 5% ist oder dass der Effekt zu 95% in der Population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Schlussfolgerungen formulieren</a:t>
            </a:r>
            <a:r>
              <a:rPr/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107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rPr/>
              <a:t>: Vergleich von Behandlungs- und Kontrollgruppen, z.B. bei Medikamentenwirksamkeit.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Experimentelle Psychologie</a:t>
            </a:r>
            <a:r>
              <a:rPr/>
              <a:t>: Beispiele für typische psychologische Experimente, die mit t-Tests ausgewertet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A/B-Testing im Marketing</a:t>
            </a:r>
            <a:r>
              <a:rPr/>
              <a:t>: Wie Unternehmen verschiedene Versionen von Websites oder Werbungen vergleichen.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Qualitätskontrolle in der Produktion</a:t>
            </a:r>
            <a:r>
              <a:rPr/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Entwicklung durch William Sealy Gosset (unter Pseudonym “Student”)</a:t>
            </a:r>
          </a:p>
          <a:p>
            <a:pPr lvl="0"/>
            <a:r>
              <a:rPr/>
              <a:t>Ursprüngliche Anwendung in der Brauerei Guinness</a:t>
            </a:r>
          </a:p>
          <a:p>
            <a:pPr lvl="0"/>
            <a:r>
              <a:rPr/>
              <a:t>Evolution von “Student’s t-Test” zu modernen Varianten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t-Verteilung</a:t>
            </a:r>
          </a:p>
          <a:p>
            <a:pPr lvl="0"/>
            <a:r>
              <a:rPr/>
              <a:t>Freiheitsgrade</a:t>
            </a:r>
          </a:p>
          <a:p>
            <a:pPr lvl="0"/>
            <a:r>
              <a:rPr/>
              <a:t>Unterschied zur Normalverteilung</a:t>
            </a:r>
          </a:p>
          <a:p>
            <a:pPr lvl="0"/>
            <a:r>
              <a:rPr/>
              <a:t>Zentraler Grenzwertsatz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Einstichproben-t-Test</a:t>
            </a:r>
          </a:p>
          <a:p>
            <a:pPr lvl="0"/>
            <a:r>
              <a:rPr/>
              <a:t>Zweistichproben-t-Test (unabhängig)</a:t>
            </a:r>
          </a:p>
          <a:p>
            <a:pPr lvl="0"/>
            <a:r>
              <a:rPr/>
              <a:t>Gepaarter t-Test (abhängig)</a:t>
            </a:r>
          </a:p>
          <a:p>
            <a:pPr lvl="0"/>
            <a:r>
              <a:rPr/>
              <a:t>Welch-Test (ungleiche Varianzen)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</a:t>
            </a:r>
          </a:p>
          <a:p>
            <a:pPr lvl="0"/>
            <a:r>
              <a:rPr/>
              <a:t>Varianzhomogenität (bei unabhängigem t-Test)</a:t>
            </a:r>
          </a:p>
          <a:p>
            <a:pPr lvl="0"/>
            <a:r>
              <a:rPr/>
              <a:t>Unabhängigkeit der Beobachtungen</a:t>
            </a:r>
          </a:p>
          <a:p>
            <a:pPr lvl="0"/>
            <a:r>
              <a:rPr/>
              <a:t>Skalenniveau der Daten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Nullhypothese (H₀)</a:t>
            </a:r>
          </a:p>
          <a:p>
            <a:pPr lvl="0"/>
            <a:r>
              <a:rPr/>
              <a:t>Alternativhypothese (H₁)</a:t>
            </a:r>
          </a:p>
          <a:p>
            <a:pPr lvl="0"/>
            <a:r>
              <a:rPr/>
              <a:t>Gerichtete vs. ungerichtete Hypothesen</a:t>
            </a:r>
          </a:p>
          <a:p>
            <a:pPr lvl="0"/>
            <a:r>
              <a:rPr/>
              <a:t>Fehler 1. und 2. Art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Formelapparat</a:t>
            </a:r>
          </a:p>
          <a:p>
            <a:pPr lvl="0"/>
            <a:r>
              <a:rPr/>
              <a:t>Berechnung der Teststatistik</a:t>
            </a:r>
          </a:p>
          <a:p>
            <a:pPr lvl="0"/>
            <a:r>
              <a:rPr/>
              <a:t>Kritische Werte bestimmen</a:t>
            </a:r>
          </a:p>
          <a:p>
            <a:pPr lvl="0"/>
            <a:r>
              <a:rPr/>
              <a:t>p-Wert-Berechnung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d</a:t>
            </a:r>
          </a:p>
          <a:p>
            <a:pPr lvl="0"/>
            <a:r>
              <a:rPr/>
              <a:t>Hedges’ g</a:t>
            </a:r>
          </a:p>
          <a:p>
            <a:pPr lvl="0"/>
            <a:r>
              <a:rPr/>
              <a:t>Glass’ Δ</a:t>
            </a:r>
          </a:p>
          <a:p>
            <a:pPr lvl="0"/>
            <a:r>
              <a:rPr/>
              <a:t>Interpretation von Effektgrößen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Signifikanz vs. Relevanz</a:t>
            </a:r>
          </a:p>
          <a:p>
            <a:pPr lvl="0"/>
            <a:r>
              <a:rPr/>
              <a:t>Konfidenzintervalle</a:t>
            </a:r>
          </a:p>
          <a:p>
            <a:pPr lvl="0"/>
            <a:r>
              <a:rPr/>
              <a:t>Typische Fehlinterpretationen</a:t>
            </a:r>
          </a:p>
          <a:p>
            <a:pPr lvl="0"/>
            <a:r>
              <a:rPr/>
              <a:t>Schlussfolgerungen formulieren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Klinische Studien</a:t>
            </a:r>
          </a:p>
          <a:p>
            <a:pPr lvl="0"/>
            <a:r>
              <a:rPr/>
              <a:t>Experimentelle Psychologie</a:t>
            </a:r>
          </a:p>
          <a:p>
            <a:pPr lvl="0"/>
            <a:r>
              <a:rPr/>
              <a:t>A/B-Testing im Marketing</a:t>
            </a:r>
          </a:p>
          <a:p>
            <a:pPr lvl="0"/>
            <a:r>
              <a:rPr/>
              <a:t>Qualitätskontrolle in der Produktion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Nichtparametrische Verfahren (Mann-Whitney-U, Wilcoxon)</a:t>
            </a:r>
          </a:p>
          <a:p>
            <a:pPr lvl="0"/>
            <a:r>
              <a:rPr/>
              <a:t>ANOVA bei mehr als zwei Gruppen</a:t>
            </a:r>
          </a:p>
          <a:p>
            <a:pPr lvl="0"/>
            <a:r>
              <a:rPr/>
              <a:t>Robuste Verfahren bei Verletzung der Voraussetzungen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Umsetzung in R/Python/SPSS</a:t>
            </a:r>
          </a:p>
          <a:p>
            <a:pPr lvl="0"/>
            <a:r>
              <a:rPr/>
              <a:t>Ausgabeinterpretation</a:t>
            </a:r>
          </a:p>
          <a:p>
            <a:pPr lvl="0"/>
            <a:r>
              <a:rPr/>
              <a:t>Grafische Darstellung der Ergebnisse</a:t>
            </a:r>
          </a:p>
          <a:p>
            <a:pPr lvl="0"/>
            <a:r>
              <a:rPr/>
              <a:t>Reproduzierbarkeit sicherstellen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p-Wert-Problematik</a:t>
            </a:r>
          </a:p>
          <a:p>
            <a:pPr lvl="0"/>
            <a:r>
              <a:rPr/>
              <a:t>Bayes’sche Alternativen</a:t>
            </a:r>
          </a:p>
          <a:p>
            <a:pPr lvl="0"/>
            <a:r>
              <a:rPr/>
              <a:t>Replikationskrise</a:t>
            </a:r>
          </a:p>
          <a:p>
            <a:pPr lvl="0"/>
            <a:r>
              <a:rPr/>
              <a:t>Power-Analysen und Stichprobenplanung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und Standardfehler</a:t>
            </a:r>
          </a:p>
          <a:p>
            <a:pPr lvl="0"/>
            <a:r>
              <a:rPr/>
              <a:t>t-Verteilung bei unbekannter Populationsvarianz</a:t>
            </a:r>
          </a:p>
          <a:p>
            <a:pPr lvl="0"/>
            <a:r>
              <a:rPr/>
              <a:t>Vergleich von Mittelwerten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William Sealy Gosset und die Entstehung der t-Verteilung</a:t>
            </a:r>
          </a:p>
          <a:p>
            <a:pPr lvl="0"/>
            <a:r>
              <a:rPr/>
              <a:t>Bedeutung der Freiheitsgrade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Eigenschaften im Vergleich zur Normalverteilung - Einfluss der Freiheitsgrade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Unabhängigkeit der Stichproben</a:t>
            </a:r>
          </a:p>
          <a:p>
            <a:pPr lvl="0"/>
            <a:r>
              <a:rPr/>
              <a:t>Normalverteilung der Variablen</a:t>
            </a:r>
          </a:p>
          <a:p>
            <a:pPr lvl="0"/>
            <a:r>
              <a:rPr/>
              <a:t>Metrische Variablen</a:t>
            </a:r>
          </a:p>
          <a:p>
            <a:pPr lvl="0"/>
            <a:r>
              <a:rPr/>
              <a:t>Varianzhomogenität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des Signifikanzniveaus α</a:t>
            </a:r>
          </a:p>
          <a:p>
            <a:pPr lvl="0"/>
            <a:r>
              <a:rPr/>
              <a:t>Interpretation des p-Werts</a:t>
            </a:r>
          </a:p>
          <a:p>
            <a:pPr lvl="0"/>
            <a:r>
              <a:rPr/>
              <a:t>Häufige Fehlinterpretationen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False Positive (α-Fehler)</a:t>
            </a:r>
          </a:p>
          <a:p>
            <a:pPr lvl="0"/>
            <a:r>
              <a:rPr/>
              <a:t>False Negative (β-Fehler)</a:t>
            </a:r>
          </a:p>
          <a:p>
            <a:pPr lvl="0"/>
            <a:r>
              <a:rPr/>
              <a:t>Sensitivität und Spezifität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Wann ist welcher Test angemessen?</a:t>
            </a:r>
          </a:p>
          <a:p>
            <a:pPr lvl="0"/>
            <a:r>
              <a:rPr/>
              <a:t>Auswirkungen auf p-Werte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Reale Beispiele für t-Tests</a:t>
            </a:r>
          </a:p>
          <a:p>
            <a:pPr lvl="0"/>
            <a:r>
              <a:rPr/>
              <a:t>Interpretation von Ergebnissen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Umfragen und ANOVA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Unterschiede in Forschungsansätzen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Primärdaten vs. Sekundärdaten</a:t>
            </a:r>
          </a:p>
          <a:p>
            <a:pPr lvl="0"/>
            <a:r>
              <a:rPr/>
              <a:t>Umfragen, Interviews, Messungen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Convenience Sampling</a:t>
            </a:r>
          </a:p>
          <a:p>
            <a:pPr lvl="0"/>
            <a:r>
              <a:rPr/>
              <a:t>Non-Responder</a:t>
            </a:r>
          </a:p>
          <a:p>
            <a:pPr lvl="0"/>
            <a:r>
              <a:rPr/>
              <a:t>Yes bias</a:t>
            </a:r>
          </a:p>
          <a:p>
            <a:pPr lvl="0"/>
            <a:r>
              <a:rPr/>
              <a:t>No bias</a:t>
            </a:r>
          </a:p>
          <a:p>
            <a:pPr lvl="0"/>
            <a:r>
              <a:rPr/>
              <a:t>Bias towards the middle</a:t>
            </a:r>
          </a:p>
          <a:p>
            <a:pPr lvl="0"/>
            <a:r>
              <a:rPr/>
              <a:t>Soziale Erwünschtheit</a:t>
            </a:r>
          </a:p>
          <a:p>
            <a:pPr lvl="0"/>
            <a:r>
              <a:rPr/>
              <a:t>Logical Response</a:t>
            </a:r>
          </a:p>
          <a:p>
            <a:pPr lvl="0"/>
            <a:r>
              <a:rPr/>
              <a:t>Kulturelle Unterschiede (ein „Nein” ist nicht überall akzeptabel)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Verwendung</a:t>
            </a:r>
          </a:p>
          <a:p>
            <a:pPr lvl="0"/>
            <a:r>
              <a:rPr/>
              <a:t>Balance, Neutraloption, Skalenlänge</a:t>
            </a:r>
          </a:p>
          <a:p>
            <a:pPr lvl="0"/>
            <a:r>
              <a:rPr/>
              <a:t>Vermeidung von Leading Questions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Analysis of Variance für mehr als zwei Gruppen</a:t>
            </a:r>
          </a:p>
          <a:p>
            <a:pPr lvl="0"/>
            <a:r>
              <a:rPr/>
              <a:t>Nullhypothese: Alle Gruppenmittelwerte sind gleich</a:t>
            </a:r>
          </a:p>
          <a:p>
            <a:pPr lvl="0"/>
            <a:r>
              <a:rPr/>
              <a:t>Alternativhypothese: Mindestens ein Gruppenmittelwert unterscheidet sich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 innerhalb der Gruppen</a:t>
            </a:r>
          </a:p>
          <a:p>
            <a:pPr lvl="0"/>
            <a:r>
              <a:rPr/>
              <a:t>Homoskedastizität</a:t>
            </a:r>
          </a:p>
          <a:p>
            <a:pPr lvl="0"/>
            <a:r>
              <a:rPr/>
              <a:t>Unabhängigkeit der Beobachtungen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von Unterschieden in Buchbewertungen zwischen Altersgruppen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F-Statistik und Varianzvergleich</a:t>
            </a:r>
          </a:p>
          <a:p>
            <a:pPr lvl="0"/>
            <a:r>
              <a:rPr/>
              <a:t>Post-Hoc Tests zur Identifizierung spezifischer Gruppenunterschiede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statistischer Zusammenhänge</a:t>
            </a:r>
          </a:p>
          <a:p>
            <a:pPr lvl="0"/>
            <a:r>
              <a:rPr/>
              <a:t>Beispiele für korrelierte Daten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historischer Daten</a:t>
            </a:r>
          </a:p>
          <a:p>
            <a:pPr lvl="0"/>
            <a:r>
              <a:rPr/>
              <a:t>Ethische Einschränkungen bei Experimenten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Berechnung und Bedeutung der Kovarianz</a:t>
            </a:r>
          </a:p>
          <a:p>
            <a:pPr lvl="0"/>
            <a:r>
              <a:rPr/>
              <a:t>Standardisierung zur Korrelation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Keine implizierte Kausalrichtung</a:t>
            </a:r>
          </a:p>
          <a:p>
            <a:pPr lvl="0"/>
            <a:r>
              <a:rPr/>
              <a:t>Scheinkorrelationen</a:t>
            </a:r>
          </a:p>
          <a:p>
            <a:pPr lvl="0"/>
            <a:r>
              <a:rPr/>
              <a:t>Pearson’s Korrelationskoeffizient und seine Interpretation</a:t>
            </a:r>
          </a:p>
          <a:p>
            <a:pPr lvl="0"/>
            <a:r>
              <a:rPr/>
              <a:t>p-Wert bei Korrelationen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linear</a:t>
            </a:r>
          </a:p>
          <a:p>
            <a:pPr lvl="0"/>
            <a:r>
              <a:rPr/>
              <a:t>Spearman-Korrelation: monoton, rangbasiert</a:t>
            </a:r>
          </a:p>
          <a:p>
            <a:pPr lvl="0"/>
            <a:r>
              <a:rPr/>
              <a:t>Kendall-Tau-Korrelation: Rangordnungsübereinstimmung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Stärke des Zusammenhangs</a:t>
            </a:r>
          </a:p>
          <a:p>
            <a:pPr lvl="0"/>
            <a:r>
              <a:rPr/>
              <a:t>Regression prognostiziert Werte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 von </a:t>
            </a:r>
            <a:r>
              <a:rPr>
                <a:latin typeface="Courier"/>
              </a:rPr>
              <a:t>cor.test()</a:t>
            </a:r>
            <a:r>
              <a:rPr/>
              <a:t> und Scatterplots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Ziel der Inter-Rater Reliability</a:t>
            </a:r>
          </a:p>
          <a:p>
            <a:pPr lvl="0"/>
            <a:r>
              <a:rPr/>
              <a:t>Konsistenz zwischen verschiedenen Beurteilern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Kappa: zwei Rater, kategoriale Daten</a:t>
            </a:r>
          </a:p>
          <a:p>
            <a:pPr lvl="0"/>
            <a:r>
              <a:rPr/>
              <a:t>Fleiss’ Kappa: mehr als zwei Rater, kategoriale Daten</a:t>
            </a:r>
          </a:p>
          <a:p>
            <a:pPr lvl="0"/>
            <a:r>
              <a:rPr/>
              <a:t>Intraclass Correlation Coefficient (ICC): kontinuierliche Daten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Skalen für Cohen’s Kappa, Fleiss’ Kappa und ICC</a:t>
            </a:r>
          </a:p>
          <a:p>
            <a:pPr lvl="0"/>
            <a:r>
              <a:rPr/>
              <a:t>Praktische Beispiele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Anwendungsbeispiele: Fairer Preis für gebrauchte Artikel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Verteilung der Residuen um die Regressionslinie</a:t>
            </a:r>
          </a:p>
          <a:p>
            <a:pPr lvl="0"/>
            <a:r>
              <a:rPr/>
              <a:t>Homoskedastizität vs. Heteroskedastizität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</a:t>
            </a:r>
          </a:p>
          <a:p>
            <a:pPr lvl="0"/>
            <a:r>
              <a:rPr/>
              <a:t>Transformationen zur Verbesserung der Modellpassung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 binärer abhängiger Variablen</a:t>
            </a:r>
          </a:p>
          <a:p>
            <a:pPr lvl="0"/>
            <a:r>
              <a:rPr/>
              <a:t>Anwendungsbereiche: Medizin, Finanzen, Marketing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Verwendung von </a:t>
            </a:r>
            <a:r>
              <a:rPr>
                <a:latin typeface="Courier"/>
              </a:rPr>
              <a:t>glm()</a:t>
            </a:r>
            <a:r>
              <a:rPr/>
              <a:t> in R</a:t>
            </a:r>
          </a:p>
          <a:p>
            <a:pPr lvl="0"/>
            <a:r>
              <a:rPr/>
              <a:t>Interpretation der Log-Odds</a:t>
            </a:r>
          </a:p>
          <a:p>
            <a:pPr lvl="0"/>
            <a:r>
              <a:rPr/>
              <a:t>Modellbewertung mit Konfusionsmatrix und ROC-Kurve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Kategoriale Daten analysieren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Zusammenführung aller Techniken</a:t>
            </a:r>
          </a:p>
          <a:p>
            <a:pPr lvl="0"/>
            <a:r>
              <a:rPr/>
              <a:t>Fallstudie mit einem realen Datensatz</a:t>
            </a:r>
          </a:p>
          <a:p>
            <a:pPr lvl="0"/>
            <a:r>
              <a:rPr/>
              <a:t>Von der Datenaufbereitung bis zur Interpretation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</a:t>
            </a:r>
          </a:p>
          <a:p>
            <a:pPr lvl="0"/>
            <a:r>
              <a:rPr/>
              <a:t>Inferenzstatistik</a:t>
            </a:r>
          </a:p>
          <a:p>
            <a:pPr lvl="0"/>
            <a:r>
              <a:rPr/>
              <a:t>Korrelation und Regression</a:t>
            </a:r>
          </a:p>
          <a:p>
            <a:pPr lvl="0"/>
            <a:r>
              <a:rPr/>
              <a:t>Hypothesentests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ANOVA (Varianzanalyse)</a:t>
            </a:r>
          </a:p>
          <a:p>
            <a:pPr lvl="0"/>
            <a:r>
              <a:rPr/>
              <a:t>Multiple Regression</a:t>
            </a:r>
          </a:p>
          <a:p>
            <a:pPr lvl="0"/>
            <a:r>
              <a:rPr/>
              <a:t>Faktoranalyse</a:t>
            </a:r>
          </a:p>
          <a:p>
            <a:pPr lvl="0"/>
            <a:r>
              <a:rPr/>
              <a:t>Zeitreihenanalyse</a:t>
            </a:r>
          </a:p>
          <a:p>
            <a:pPr lvl="0"/>
            <a:r>
              <a:rPr/>
              <a:t>Bayesianische Statistik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Offene Fragen und Diskussion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und Feedback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3886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laden und installieren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und Laden von Packages</a:t>
            </a:r>
          </a:p>
          <a:p>
            <a:pPr lvl="0"/>
            <a:r>
              <a:rPr/>
              <a:t>Praktische Anwendung im Projekt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* Man geht davon aus, dass etwas geladen ist, ist es aber nicht. *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  <a:p>
            <a:pPr lvl="0"/>
            <a:r>
              <a:rPr/>
              <a:t>Praktische Anwendung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Administratives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Grundkenntnisse Statistik, nicht nur für die Uni</a:t>
            </a:r>
          </a:p>
          <a:p>
            <a:pPr lvl="0"/>
            <a:r>
              <a:rPr/>
              <a:t>Werkzeuge für Datenanalyse in der Bachelor-Arbeit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Übersicht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  <a:gridCol w="5676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Kennzahlen / Techniken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Lagemaße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 - Median - Modus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Streuungsmaße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 (Range) - Quartilabstand (IQR) - Varianz &amp;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Formparameter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 (Skewness) - Wölbung (Kurtosis)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Positionskennwerte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 - Perzentile - Quartile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 und 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Bedeutung und Berechnung</a:t>
            </a:r>
          </a:p>
          <a:p>
            <a:pPr lvl="0"/>
            <a:r>
              <a:rPr/>
              <a:t>Interpretation im Kontext der Normalverteilung</a:t>
            </a:r>
          </a:p>
          <a:p>
            <a:pPr lvl="0"/>
            <a:r>
              <a:rPr/>
              <a:t>Praktische Anwendung mit </a:t>
            </a:r>
            <a:r>
              <a:rPr>
                <a:latin typeface="Courier"/>
              </a:rPr>
              <a:t>sd()</a:t>
            </a:r>
            <a:r>
              <a:rPr/>
              <a:t> und </a:t>
            </a:r>
            <a:r>
              <a:rPr>
                <a:latin typeface="Courier"/>
              </a:rPr>
              <a:t>var()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705100"/>
                <a:gridCol w="3378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Praktische Anwendung von deskriptiven Statistiken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das Tidyverse-Paket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Module wie dplyr und readr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typische Ablauf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Datenprozess von Import bis Analyse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Vor- und Nachteile verschiedener Formate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Beschreiben Sie die Schritte, um eine Tüte Gummibärchen nach Farben zu sortieren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Mustererkennung in Daten</a:t>
            </a:r>
          </a:p>
          <a:p>
            <a:pPr lvl="0"/>
            <a:r>
              <a:rPr/>
              <a:t>Anwendung in </a:t>
            </a:r>
            <a:r>
              <a:rPr>
                <a:latin typeface="Courier"/>
              </a:rPr>
              <a:t>filter()</a:t>
            </a:r>
            <a:r>
              <a:rPr/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  <a:p>
            <a:pPr lvl="0" indent="-342900" marL="342900">
              <a:buAutoNum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  <a:p>
            <a:pPr lvl="0" indent="-342900" marL="342900">
              <a:buAutoNum startAt="3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  <a:p>
            <a:pPr lvl="0" indent="-342900" marL="342900">
              <a:buAutoNum startAt="3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„Redundant Coding”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hilft auf das zu fokussieren, was wirklich wichtig ist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/>
              <a:t>Präsentation wird öfter aktualisiert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981200"/>
                <a:gridCol w="1625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denken Sie über diese Grafik?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Enthält Code, Ergebnisse, Visualisierungen und Gedanken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Intuitive Einführung in Zufall &amp; Normalverteilung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Warum Mittelwerte normalverteilt sind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Konzepte der Nullhypothese und Alternativhypothese</a:t>
            </a:r>
          </a:p>
          <a:p>
            <a:pPr lvl="0"/>
            <a:r>
              <a:rPr/>
              <a:t>Placebos und Behandlungsgruppen in Experimenten</a:t>
            </a:r>
          </a:p>
          <a:p>
            <a:pPr lvl="0"/>
            <a:r>
              <a:rPr/>
              <a:t>Randomisierung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H0: Nullhypothese</a:t>
            </a:r>
          </a:p>
          <a:p>
            <a:pPr lvl="0"/>
            <a:r>
              <a:rPr/>
              <a:t>H1: Alternativhypothese</a:t>
            </a:r>
          </a:p>
          <a:p>
            <a:pPr lvl="0"/>
            <a:r>
              <a:rPr/>
              <a:t>Isolierbarkeit des Untersuchungsgegenstands</a:t>
            </a:r>
          </a:p>
          <a:p>
            <a:pPr lvl="0"/>
            <a:r>
              <a:rPr/>
              <a:t>Arbeit mit Stichproben statt Grundgesamtheit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des Mittelwerts</a:t>
            </a:r>
          </a:p>
          <a:p>
            <a:pPr lvl="0"/>
            <a:r>
              <a:rPr/>
              <a:t>Central Limit Theorem</a:t>
            </a:r>
          </a:p>
          <a:p>
            <a:pPr lvl="0"/>
            <a:r>
              <a:rPr/>
              <a:t>Unsicherheiten in der Schätzung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Unsicherheiten abschätzen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Testlogik verstehen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2025-04-22T19:35:22Z</dcterms:created>
  <dcterms:modified xsi:type="dcterms:W3CDTF">2025-04-22T19:35:22Z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